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eebo Black" charset="1" panose="00000A00000000000000"/>
      <p:regular r:id="rId19"/>
    </p:embeddedFont>
    <p:embeddedFont>
      <p:font typeface="Canva Sans" charset="1" panose="020B0503030501040103"/>
      <p:regular r:id="rId20"/>
    </p:embeddedFont>
    <p:embeddedFont>
      <p:font typeface="Assistant Regular" charset="1" panose="00000500000000000000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1847" y="3942992"/>
            <a:ext cx="11484305" cy="186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13999" spc="279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MICETECH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2890" y="5479991"/>
            <a:ext cx="53188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Innnovation in every click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1880" y="153503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13230" y="581233"/>
            <a:ext cx="8921451" cy="2874737"/>
            <a:chOff x="0" y="0"/>
            <a:chExt cx="11895268" cy="38329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42749"/>
              <a:ext cx="11895268" cy="229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Direct-to-consumer (website and e-commerce platforms).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Retail distribution (tech stores, gaming shops).</a:t>
              </a:r>
            </a:p>
            <a:p>
              <a:pPr algn="l">
                <a:lnSpc>
                  <a:spcPts val="3499"/>
                </a:lnSpc>
              </a:pPr>
            </a:p>
            <a:p>
              <a:pPr algn="l">
                <a:lnSpc>
                  <a:spcPts val="34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11895268" cy="141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</a:t>
              </a:r>
              <a:r>
                <a:rPr lang="en-US" sz="349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ales Channels: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21880" y="475588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13230" y="3362401"/>
            <a:ext cx="9239375" cy="3656302"/>
            <a:chOff x="0" y="0"/>
            <a:chExt cx="12319167" cy="48750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26944"/>
              <a:ext cx="12319167" cy="404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52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Influencer Partnerships: Partnering with gaming influencers and tech reviewers.</a:t>
              </a:r>
            </a:p>
            <a:p>
              <a:pPr algn="l" marL="539749" indent="-269875" lvl="1">
                <a:lnSpc>
                  <a:spcPts val="352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Social Media Campaigns: Targeted ads and content across platforms like YouTube, Instagram, and TikTok.</a:t>
              </a:r>
            </a:p>
            <a:p>
              <a:pPr algn="l" marL="539749" indent="-269875" lvl="1">
                <a:lnSpc>
                  <a:spcPts val="3524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Community Engagement: Sponsorships in gaming tournaments and tech conferences.</a:t>
              </a:r>
            </a:p>
            <a:p>
              <a:pPr algn="l">
                <a:lnSpc>
                  <a:spcPts val="35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2319167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Marketing Strategy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21880" y="7976727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772192" y="7558919"/>
            <a:ext cx="8921451" cy="995927"/>
            <a:chOff x="0" y="0"/>
            <a:chExt cx="11895268" cy="13279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44476"/>
              <a:ext cx="11895268" cy="483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96"/>
                </a:lnSpc>
              </a:pPr>
              <a:r>
                <a:rPr lang="en-US" sz="2413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Loyalty programs and excellent post-purchase suppor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11895268" cy="681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5"/>
                </a:lnSpc>
              </a:pPr>
              <a:r>
                <a:rPr lang="en-US" sz="33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Customer Retention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1092995" y="4267409"/>
            <a:ext cx="7406548" cy="8574875"/>
          </a:xfrm>
          <a:custGeom>
            <a:avLst/>
            <a:gdLst/>
            <a:ahLst/>
            <a:cxnLst/>
            <a:rect r="r" b="b" t="t" l="l"/>
            <a:pathLst>
              <a:path h="8574875" w="7406548">
                <a:moveTo>
                  <a:pt x="0" y="0"/>
                </a:moveTo>
                <a:lnTo>
                  <a:pt x="7406548" y="0"/>
                </a:lnTo>
                <a:lnTo>
                  <a:pt x="7406548" y="8574874"/>
                </a:lnTo>
                <a:lnTo>
                  <a:pt x="0" y="857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96758" y="7529374"/>
            <a:ext cx="2844859" cy="61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68942"/>
            <a:ext cx="7793527" cy="599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</a:t>
            </a:r>
            <a:r>
              <a:rPr lang="en-US" b="true" sz="8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arket Strategy</a:t>
            </a:r>
          </a:p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</a:p>
          <a:p>
            <a:pPr algn="ctr">
              <a:lnSpc>
                <a:spcPts val="121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285" t="0" r="-6128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0190" y="5690234"/>
            <a:ext cx="4685566" cy="5424678"/>
          </a:xfrm>
          <a:custGeom>
            <a:avLst/>
            <a:gdLst/>
            <a:ahLst/>
            <a:cxnLst/>
            <a:rect r="r" b="b" t="t" l="l"/>
            <a:pathLst>
              <a:path h="5424678" w="4685566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7992" y="298004"/>
            <a:ext cx="8810929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Why Invest in Micetech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5945217" y="-1976185"/>
            <a:ext cx="4685566" cy="5424678"/>
          </a:xfrm>
          <a:custGeom>
            <a:avLst/>
            <a:gdLst/>
            <a:ahLst/>
            <a:cxnLst/>
            <a:rect r="r" b="b" t="t" l="l"/>
            <a:pathLst>
              <a:path h="5424678" w="4685566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5791" y="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6605" y="1863865"/>
            <a:ext cx="8810929" cy="111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Growing Market Opportunity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16605" y="2925584"/>
            <a:ext cx="8810929" cy="181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global mouse market is projected to grow to $X billion by [Year].</a:t>
            </a:r>
          </a:p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Increasing demand for high-performance peripherals due to eSports, remote work, and tech advancements.</a:t>
            </a:r>
          </a:p>
          <a:p>
            <a:pPr algn="ctr">
              <a:lnSpc>
                <a:spcPts val="1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16605" y="5076825"/>
            <a:ext cx="9809813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Innov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ative Product 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6605" y="5633084"/>
            <a:ext cx="9809813" cy="276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Best-in-Class Features: Ergonomics, precision sensors, customizable settings, and durable materials.</a:t>
            </a:r>
          </a:p>
          <a:p>
            <a:pPr algn="ctr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Tailored for gamers, coders, and professionals, filling a gap in the market for versatile and reliable devices.</a:t>
            </a:r>
          </a:p>
          <a:p>
            <a:pPr algn="ctr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7736" y="1399547"/>
            <a:ext cx="4770154" cy="1173302"/>
            <a:chOff x="0" y="0"/>
            <a:chExt cx="6360205" cy="15644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46941"/>
              <a:ext cx="6360205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Student,BCA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6360205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Manisha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7736" y="4556849"/>
            <a:ext cx="4770154" cy="1173302"/>
            <a:chOff x="0" y="0"/>
            <a:chExt cx="6360205" cy="15644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46941"/>
              <a:ext cx="6360205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Student ,BCA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6360205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Purnima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55775" y="8640169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48147" y="8269323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126705">
            <a:off x="149743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1386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60917" y="4533025"/>
            <a:ext cx="7298383" cy="1792450"/>
            <a:chOff x="0" y="0"/>
            <a:chExt cx="9731178" cy="23899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6200"/>
              <a:ext cx="9731178" cy="174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900"/>
                </a:lnSpc>
              </a:pPr>
              <a:r>
                <a:rPr lang="en-US" sz="9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Sales team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78097"/>
              <a:ext cx="9731178" cy="411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1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Sales Presentation |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5029" y="1104900"/>
            <a:ext cx="6383422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Contact us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97249" y="82316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09722">
            <a:off x="-2091240" y="4925005"/>
            <a:ext cx="6576793" cy="7614232"/>
          </a:xfrm>
          <a:custGeom>
            <a:avLst/>
            <a:gdLst/>
            <a:ahLst/>
            <a:cxnLst/>
            <a:rect r="r" b="b" t="t" l="l"/>
            <a:pathLst>
              <a:path h="7614232" w="6576793">
                <a:moveTo>
                  <a:pt x="0" y="0"/>
                </a:moveTo>
                <a:lnTo>
                  <a:pt x="6576794" y="0"/>
                </a:lnTo>
                <a:lnTo>
                  <a:pt x="6576794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26705">
            <a:off x="14707674" y="-57741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21326" y="115385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72585" y="4217205"/>
            <a:ext cx="7372766" cy="4848426"/>
            <a:chOff x="0" y="0"/>
            <a:chExt cx="9830354" cy="64645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96141"/>
              <a:ext cx="9830354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Sonipat,Hatyana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830354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47106"/>
              <a:ext cx="9830354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9468322747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941440"/>
              <a:ext cx="9830354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Phone Number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71623"/>
              <a:ext cx="9830354" cy="61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mn6372896@gmail.com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465958"/>
              <a:ext cx="9830354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Email Address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2581">
            <a:off x="-947269" y="5620650"/>
            <a:ext cx="5580921" cy="6536950"/>
          </a:xfrm>
          <a:custGeom>
            <a:avLst/>
            <a:gdLst/>
            <a:ahLst/>
            <a:cxnLst/>
            <a:rect r="r" b="b" t="t" l="l"/>
            <a:pathLst>
              <a:path h="6536950" w="5580921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0957" y="3315972"/>
            <a:ext cx="5431272" cy="5146130"/>
          </a:xfrm>
          <a:custGeom>
            <a:avLst/>
            <a:gdLst/>
            <a:ahLst/>
            <a:cxnLst/>
            <a:rect r="r" b="b" t="t" l="l"/>
            <a:pathLst>
              <a:path h="5146130" w="5431272">
                <a:moveTo>
                  <a:pt x="0" y="0"/>
                </a:moveTo>
                <a:lnTo>
                  <a:pt x="5431271" y="0"/>
                </a:lnTo>
                <a:lnTo>
                  <a:pt x="5431271" y="5146130"/>
                </a:lnTo>
                <a:lnTo>
                  <a:pt x="0" y="5146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70" r="0" b="-27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5029" y="1104900"/>
            <a:ext cx="7812392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Investor pitch for Micetech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62800" y="5133975"/>
            <a:ext cx="6496500" cy="411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Problem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Solution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Company  Overview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Business Model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market Opportunity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Competitive advantage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Financial Projection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Market strategy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why invest in Micetech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126705">
            <a:off x="1506962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3387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49380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84568" y="871047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15934" y="1104900"/>
            <a:ext cx="6943366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The </a:t>
            </a: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36337">
            <a:off x="-1669228" y="-813905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11142" y="5361672"/>
            <a:ext cx="3511625" cy="3192158"/>
            <a:chOff x="0" y="0"/>
            <a:chExt cx="4682166" cy="42562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07000"/>
              <a:ext cx="4682166" cy="304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Many mice are uncomfortable for long hours, causing wrist strain and fatigue.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Ergonomics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63393" y="5361672"/>
            <a:ext cx="3511625" cy="4104063"/>
            <a:chOff x="0" y="0"/>
            <a:chExt cx="4682166" cy="54720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07000"/>
              <a:ext cx="4682166" cy="4265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Few p</a:t>
              </a: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roduct</a:t>
              </a: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</a:t>
              </a: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offer flexibility in settings for gamers or professionals.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Customization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08768" y="5571045"/>
            <a:ext cx="3511625" cy="2280252"/>
            <a:chOff x="0" y="0"/>
            <a:chExt cx="4682166" cy="304033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07000"/>
              <a:ext cx="4682166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Low-quality sensors that affect gaming and work efficiency.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Precision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624662" y="2963433"/>
            <a:ext cx="81050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Current Issues in the Market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46408" cy="10287000"/>
          </a:xfrm>
          <a:custGeom>
            <a:avLst/>
            <a:gdLst/>
            <a:ahLst/>
            <a:cxnLst/>
            <a:rect r="r" b="b" t="t" l="l"/>
            <a:pathLst>
              <a:path h="10287000" w="6846408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26" t="0" r="-2512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37728" y="335198"/>
            <a:ext cx="7000537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Our </a:t>
            </a: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37728" y="1899752"/>
            <a:ext cx="7000537" cy="6487496"/>
            <a:chOff x="0" y="0"/>
            <a:chExt cx="9334049" cy="86499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46231"/>
              <a:ext cx="9334049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Comfort fo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 long sessions, with option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for different hand sizes.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Ergonomic Design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39382"/>
              <a:ext cx="9334049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Adjustable DPI from 400 to 16,000 for pixel-perfect accuracy.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83626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Precision Sensors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424596"/>
              <a:ext cx="9334049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Fully programmable buttons, RGB lighting, and profiles for gaming and productivity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568840"/>
              <a:ext cx="9334049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SolCustomizable Featuresution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029584" y="697102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626710" y="-1324962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356533" y="1181676"/>
            <a:ext cx="3909000" cy="7923648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t="0" r="-576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5029" y="1104900"/>
            <a:ext cx="6628971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 Company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8643" y="4071341"/>
            <a:ext cx="4212771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Micetech: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850222"/>
            <a:ext cx="3357558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9629" y="3973139"/>
            <a:ext cx="7431289" cy="13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leading innovator in precision, performance, and ergonomic mice for gamers, coders, and professionals.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9629" y="7216106"/>
            <a:ext cx="8366012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become the market leader in both gaming and professional accessories, delivering groundbreaking design and technology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09629" y="5435567"/>
            <a:ext cx="743128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create the most reliable, comfortable, and performance-enhancing mice for all users.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1492" y="7312626"/>
            <a:ext cx="1610797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Vision: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4691" y="1104900"/>
            <a:ext cx="8554609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Business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31022" y="4695660"/>
            <a:ext cx="4825149" cy="5497516"/>
            <a:chOff x="0" y="0"/>
            <a:chExt cx="6433532" cy="73300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849063"/>
              <a:ext cx="6433532" cy="548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rect-to-consumer sales via the Micetech web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site.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artnerships with online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re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tailers (Amazon, Best Buy, etc.).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Wholesale to gaming stores and tech retailers.</a:t>
              </a:r>
            </a:p>
            <a:p>
              <a:pPr algn="l">
                <a:lnSpc>
                  <a:spcPts val="3600"/>
                </a:lnSpc>
              </a:pP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6433532" cy="141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Rev</a:t>
              </a:r>
              <a:r>
                <a:rPr lang="en-US" sz="3499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enue Streams: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04691" y="4695660"/>
            <a:ext cx="3511625" cy="4967806"/>
            <a:chOff x="0" y="0"/>
            <a:chExt cx="4682166" cy="66237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142783"/>
              <a:ext cx="4682166" cy="548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Premium pricing for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advanced features and durability.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Affordable entry-level options with core functionality.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Pricing Strategy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74451" y="4621903"/>
            <a:ext cx="3511625" cy="5041564"/>
            <a:chOff x="0" y="0"/>
            <a:chExt cx="4682166" cy="672208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849063"/>
              <a:ext cx="4682166" cy="4873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295401" indent="-431800" lvl="2">
                <a:lnSpc>
                  <a:spcPts val="3600"/>
                </a:lnSpc>
                <a:buFont typeface="Arial"/>
                <a:buChar char="⚬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Mo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nthly subscription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for customizable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accessory packs (skins, grips, etc.).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4682166" cy="142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Subscription Option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567875" y="-1974310"/>
            <a:ext cx="14428598" cy="6961798"/>
          </a:xfrm>
          <a:custGeom>
            <a:avLst/>
            <a:gdLst/>
            <a:ahLst/>
            <a:cxnLst/>
            <a:rect r="r" b="b" t="t" l="l"/>
            <a:pathLst>
              <a:path h="6961798" w="14428598">
                <a:moveTo>
                  <a:pt x="14428598" y="0"/>
                </a:moveTo>
                <a:lnTo>
                  <a:pt x="0" y="0"/>
                </a:lnTo>
                <a:lnTo>
                  <a:pt x="0" y="6961799"/>
                </a:lnTo>
                <a:lnTo>
                  <a:pt x="14428598" y="6961799"/>
                </a:lnTo>
                <a:lnTo>
                  <a:pt x="144285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16896" y="69657"/>
            <a:ext cx="8513805" cy="239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7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Market Opportunity</a:t>
            </a:r>
          </a:p>
          <a:p>
            <a:pPr algn="l" marL="1230656" indent="-615328" lvl="1">
              <a:lnSpc>
                <a:spcPts val="6270"/>
              </a:lnSpc>
              <a:buFont typeface="Arial"/>
              <a:buChar char="•"/>
            </a:pPr>
          </a:p>
          <a:p>
            <a:pPr algn="l">
              <a:lnSpc>
                <a:spcPts val="627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600083" y="8538745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5872" y="6339335"/>
            <a:ext cx="4606857" cy="5333553"/>
          </a:xfrm>
          <a:custGeom>
            <a:avLst/>
            <a:gdLst/>
            <a:ahLst/>
            <a:cxnLst/>
            <a:rect r="r" b="b" t="t" l="l"/>
            <a:pathLst>
              <a:path h="5333553" w="4606857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987489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638153" y="1439915"/>
            <a:ext cx="9252168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Global Mouse Market: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2522" y="2418523"/>
            <a:ext cx="11772849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global market for computer peripherals is growing rapi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dly, with a focus on gaming and productivity.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Expected to hit $x million by [Year].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Gaming industry is expected to surpass $X billion by [Year]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1474713" y="4357570"/>
            <a:ext cx="8052394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Audience: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8515" y="5200650"/>
            <a:ext cx="10891000" cy="189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amers (Competitive and Casual)</a:t>
            </a:r>
          </a:p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Coders and Tech Professionals</a:t>
            </a:r>
          </a:p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General Productivity Users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1037805" y="6566650"/>
            <a:ext cx="8115300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Growth Drivers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19845" y="8064818"/>
            <a:ext cx="1058675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5" indent="-359835" lvl="2">
              <a:lnSpc>
                <a:spcPts val="30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Rise in eSports and gaming competitions.</a:t>
            </a:r>
          </a:p>
          <a:p>
            <a:pPr algn="ctr" marL="1079505" indent="-359835" lvl="2">
              <a:lnSpc>
                <a:spcPts val="30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Increase in remote work and tech adoption.</a:t>
            </a:r>
          </a:p>
          <a:p>
            <a:pPr algn="ctr" marL="1079505" indent="-359835" lvl="2">
              <a:lnSpc>
                <a:spcPts val="3000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Demand for ergonomic and customizable products.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6705">
            <a:off x="14698149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59426" y="105860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09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66888" y="104892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0279" y="1095375"/>
            <a:ext cx="7581237" cy="226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Competitive advantage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800839" y="-66924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28434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56102" y="4365480"/>
            <a:ext cx="5475310" cy="2301309"/>
            <a:chOff x="0" y="0"/>
            <a:chExt cx="7300414" cy="30684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96737"/>
              <a:ext cx="7300414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First in the market to offer a fully customizable, ergonomic, high-performance mouse for both gaming and productivity.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300414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Innovative Design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08748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92355" y="7532948"/>
            <a:ext cx="5339057" cy="2317371"/>
            <a:chOff x="0" y="0"/>
            <a:chExt cx="7118743" cy="308982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87212"/>
              <a:ext cx="7118743" cy="2002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Lat</a:t>
              </a: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est sensor technology, wireless low-latency capabilities, and ultra-durable build.</a:t>
              </a:r>
            </a:p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7118743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Advanced Technology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07687" y="5284342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48964" y="4365480"/>
            <a:ext cx="5240069" cy="1929834"/>
            <a:chOff x="0" y="0"/>
            <a:chExt cx="6986758" cy="257311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96737"/>
              <a:ext cx="6986758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Focus on eco-friendly materials and a recycling program for old devices.</a:t>
              </a:r>
            </a:p>
            <a:p>
              <a:pPr algn="l">
                <a:lnSpc>
                  <a:spcPts val="2999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6986758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Sustainability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07687" y="8087486"/>
            <a:ext cx="818192" cy="775237"/>
          </a:xfrm>
          <a:custGeom>
            <a:avLst/>
            <a:gdLst/>
            <a:ahLst/>
            <a:cxnLst/>
            <a:rect r="r" b="b" t="t" l="l"/>
            <a:pathLst>
              <a:path h="775237" w="818192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798431" y="7390176"/>
            <a:ext cx="5285486" cy="2317371"/>
            <a:chOff x="0" y="0"/>
            <a:chExt cx="7047315" cy="308982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87212"/>
              <a:ext cx="7047315" cy="2002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0" indent="-269875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 Exc</a:t>
              </a: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ellent customer service and active engagement with the tech and gaming community.</a:t>
              </a:r>
            </a:p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7047315" cy="81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Community &amp; Support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92268" y="410379"/>
            <a:ext cx="11906214" cy="322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Financial Projections</a:t>
            </a:r>
          </a:p>
          <a:p>
            <a:pPr algn="r" marL="1727189" indent="-863595" lvl="1">
              <a:lnSpc>
                <a:spcPts val="8799"/>
              </a:lnSpc>
              <a:buFont typeface="Arial"/>
              <a:buChar char="•"/>
            </a:pPr>
          </a:p>
          <a:p>
            <a:pPr algn="r">
              <a:lnSpc>
                <a:spcPts val="88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25586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92268" y="-6602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04690" y="1880148"/>
            <a:ext cx="10097189" cy="2614341"/>
            <a:chOff x="0" y="0"/>
            <a:chExt cx="13462919" cy="34857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52452"/>
              <a:ext cx="13462919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Year 1: $X million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Year 2: $X million</a:t>
              </a:r>
            </a:p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Year 3: $X million.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3462919" cy="1412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Reven</a:t>
              </a:r>
              <a:r>
                <a:rPr lang="en-US" sz="3499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ue Forecast (Next 3-5 Years):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4487" y="4991905"/>
            <a:ext cx="8602144" cy="2084632"/>
            <a:chOff x="0" y="0"/>
            <a:chExt cx="11469526" cy="27795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46172"/>
              <a:ext cx="11469526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Expect</a:t>
              </a: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ed margins of X% due to premium pricing and efficient production.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146952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Gross Margin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73914" y="7082931"/>
            <a:ext cx="10097189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3814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Acquisition Cost (CAC)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4690" y="7622680"/>
            <a:ext cx="1172027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3123B"/>
                </a:solidFill>
                <a:latin typeface="Canva Sans"/>
                <a:ea typeface="Canva Sans"/>
                <a:cs typeface="Canva Sans"/>
                <a:sym typeface="Canva Sans"/>
              </a:rPr>
              <a:t>Focused on reducing CAC through optimized marketing strategies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36598" y="8357623"/>
            <a:ext cx="3871436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3312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Break-even Point: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54487" y="9201150"/>
            <a:ext cx="635781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381441"/>
                </a:solidFill>
                <a:latin typeface="Canva Sans"/>
                <a:ea typeface="Canva Sans"/>
                <a:cs typeface="Canva Sans"/>
                <a:sym typeface="Canva Sans"/>
              </a:rPr>
              <a:t>Expected within [X] years. body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DAGa11YxNvs</dc:identifier>
  <dcterms:modified xsi:type="dcterms:W3CDTF">2011-08-01T06:04:30Z</dcterms:modified>
  <cp:revision>1</cp:revision>
  <dc:title>Sales Pitch Presentation</dc:title>
</cp:coreProperties>
</file>